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12" r:id="rId2"/>
  </p:sldMasterIdLst>
  <p:notesMasterIdLst>
    <p:notesMasterId r:id="rId46"/>
  </p:notesMasterIdLst>
  <p:handoutMasterIdLst>
    <p:handoutMasterId r:id="rId47"/>
  </p:handoutMasterIdLst>
  <p:sldIdLst>
    <p:sldId id="295" r:id="rId3"/>
    <p:sldId id="319" r:id="rId4"/>
    <p:sldId id="331" r:id="rId5"/>
    <p:sldId id="330" r:id="rId6"/>
    <p:sldId id="325" r:id="rId7"/>
    <p:sldId id="326" r:id="rId8"/>
    <p:sldId id="327" r:id="rId9"/>
    <p:sldId id="328" r:id="rId10"/>
    <p:sldId id="329" r:id="rId11"/>
    <p:sldId id="323" r:id="rId12"/>
    <p:sldId id="301" r:id="rId13"/>
    <p:sldId id="341" r:id="rId14"/>
    <p:sldId id="344" r:id="rId15"/>
    <p:sldId id="342" r:id="rId16"/>
    <p:sldId id="343" r:id="rId17"/>
    <p:sldId id="333" r:id="rId18"/>
    <p:sldId id="334" r:id="rId19"/>
    <p:sldId id="289" r:id="rId20"/>
    <p:sldId id="316" r:id="rId21"/>
    <p:sldId id="339" r:id="rId22"/>
    <p:sldId id="304" r:id="rId23"/>
    <p:sldId id="280" r:id="rId24"/>
    <p:sldId id="310" r:id="rId25"/>
    <p:sldId id="290" r:id="rId26"/>
    <p:sldId id="291" r:id="rId27"/>
    <p:sldId id="311" r:id="rId28"/>
    <p:sldId id="287" r:id="rId29"/>
    <p:sldId id="312" r:id="rId30"/>
    <p:sldId id="288" r:id="rId31"/>
    <p:sldId id="305" r:id="rId32"/>
    <p:sldId id="324" r:id="rId33"/>
    <p:sldId id="303" r:id="rId34"/>
    <p:sldId id="273" r:id="rId35"/>
    <p:sldId id="300" r:id="rId36"/>
    <p:sldId id="286" r:id="rId37"/>
    <p:sldId id="274" r:id="rId38"/>
    <p:sldId id="282" r:id="rId39"/>
    <p:sldId id="338" r:id="rId40"/>
    <p:sldId id="309" r:id="rId41"/>
    <p:sldId id="306" r:id="rId42"/>
    <p:sldId id="292" r:id="rId43"/>
    <p:sldId id="307" r:id="rId44"/>
    <p:sldId id="308" r:id="rId45"/>
  </p:sldIdLst>
  <p:sldSz cx="12188825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384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pos="959">
          <p15:clr>
            <a:srgbClr val="A4A3A4"/>
          </p15:clr>
        </p15:guide>
        <p15:guide id="5" pos="671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005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>
      <p:cViewPr>
        <p:scale>
          <a:sx n="70" d="100"/>
          <a:sy n="70" d="100"/>
        </p:scale>
        <p:origin x="-1542" y="-894"/>
      </p:cViewPr>
      <p:guideLst>
        <p:guide orient="horz" pos="2160"/>
        <p:guide orient="horz" pos="384"/>
        <p:guide orient="horz" pos="3792"/>
        <p:guide pos="959"/>
        <p:guide pos="671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4" d="100"/>
          <a:sy n="84" d="100"/>
        </p:scale>
        <p:origin x="1002" y="60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74EB7-856E-45FD-83F0-5F7C6F3E4372}" type="datetimeFigureOut">
              <a:rPr lang="it-IT"/>
              <a:pPr/>
              <a:t>05/08/2014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86E15-F82A-4596-A46C-375C6D3981E1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B0E40-8125-41F8-BB6C-139D8D531A4F}" type="datetimeFigureOut">
              <a:rPr lang="it-IT"/>
              <a:pPr/>
              <a:t>05/08/2014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05DB2-FD3E-441D-8B7E-7AE83ECE27B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it-IT" smtClean="0"/>
              <a:pPr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3654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block"/>
          <p:cNvSpPr/>
          <p:nvPr/>
        </p:nvSpPr>
        <p:spPr>
          <a:xfrm>
            <a:off x="1141413" y="1600200"/>
            <a:ext cx="11047412" cy="327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top graphic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Rectangle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3" name="bottom graphic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Rectangle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4" y="1905000"/>
            <a:ext cx="9143998" cy="2667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493592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4876800"/>
            <a:ext cx="8229598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872924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49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606783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4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4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676235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319903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bottom graphic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961128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1930" y="1293495"/>
            <a:ext cx="5577840" cy="40233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69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3866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71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684222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782858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3" y="609600"/>
            <a:ext cx="7696198" cy="5410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032648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bottom graphic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top graphic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Rectangle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 descr="Provincia_di_Barletta-Andria-Trani-Stemm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83468" y="406177"/>
            <a:ext cx="3995324" cy="5399087"/>
          </a:xfr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3430116" y="476672"/>
            <a:ext cx="8614693" cy="54726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74320" lvl="0" indent="-274320"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2400" dirty="0" smtClean="0">
                <a:solidFill>
                  <a:srgbClr val="00B050"/>
                </a:solidFill>
                <a:latin typeface="Garamond" pitchFamily="18" charset="0"/>
              </a:rPr>
              <a:t>     </a:t>
            </a:r>
            <a:endParaRPr lang="it-IT" sz="3200" dirty="0" smtClean="0">
              <a:solidFill>
                <a:srgbClr val="00B050"/>
              </a:solidFill>
              <a:latin typeface="Garamond" pitchFamily="18" charset="0"/>
            </a:endParaRPr>
          </a:p>
          <a:p>
            <a:pPr marL="274320" lvl="0" indent="-274320" algn="ctr">
              <a:lnSpc>
                <a:spcPct val="200000"/>
              </a:lnSpc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La </a:t>
            </a:r>
            <a:r>
              <a:rPr lang="it-IT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Provincia Barletta Andria Trani</a:t>
            </a:r>
          </a:p>
          <a:p>
            <a:pPr marL="274320" lvl="0" indent="-274320" algn="ctr">
              <a:lnSpc>
                <a:spcPct val="200000"/>
              </a:lnSpc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per SPINAZZOLA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57908" y="260648"/>
            <a:ext cx="9143538" cy="850776"/>
          </a:xfrm>
        </p:spPr>
        <p:txBody>
          <a:bodyPr anchor="ctr">
            <a:norm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SPINAZZOLA IN PROVINCIA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926060" y="1196752"/>
            <a:ext cx="6166421" cy="123596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SILVESTRI VIGILANTE BENEDETTO</a:t>
            </a:r>
          </a:p>
          <a:p>
            <a:pPr algn="ctr">
              <a:buNone/>
            </a:pPr>
            <a:r>
              <a:rPr lang="it-IT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(Consigliere provinciale) </a:t>
            </a:r>
          </a:p>
        </p:txBody>
      </p:sp>
      <p:sp>
        <p:nvSpPr>
          <p:cNvPr id="5" name="Rettangolo 4"/>
          <p:cNvSpPr/>
          <p:nvPr/>
        </p:nvSpPr>
        <p:spPr>
          <a:xfrm>
            <a:off x="4078188" y="5157192"/>
            <a:ext cx="39604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SCELZI CARLO </a:t>
            </a:r>
            <a:endParaRPr lang="it-IT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  <a:p>
            <a:pPr algn="ctr">
              <a:buNone/>
            </a:pPr>
            <a:r>
              <a:rPr lang="it-IT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(Consigliere provinciale) </a:t>
            </a:r>
          </a:p>
        </p:txBody>
      </p:sp>
      <p:pic>
        <p:nvPicPr>
          <p:cNvPr id="6" name="Immagine 5" descr="Carlo Scelzi 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1764" y="3572630"/>
            <a:ext cx="3816424" cy="2546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 descr="Silvestri Vigilante.JPG"/>
          <p:cNvPicPr>
            <a:picLocks noChangeAspect="1"/>
          </p:cNvPicPr>
          <p:nvPr/>
        </p:nvPicPr>
        <p:blipFill>
          <a:blip r:embed="rId3" cstate="print"/>
          <a:srcRect l="16926" t="2751" r="21650" b="3801"/>
          <a:stretch>
            <a:fillRect/>
          </a:stretch>
        </p:blipFill>
        <p:spPr>
          <a:xfrm>
            <a:off x="9262764" y="916106"/>
            <a:ext cx="2016224" cy="46011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050760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2643" y="332656"/>
            <a:ext cx="9143538" cy="839688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 SEDI</a:t>
            </a:r>
            <a:endParaRPr lang="it-IT" dirty="0"/>
          </a:p>
        </p:txBody>
      </p:sp>
      <p:sp>
        <p:nvSpPr>
          <p:cNvPr id="4" name="Segnaposto contenuto 2"/>
          <p:cNvSpPr>
            <a:spLocks noGrp="1"/>
          </p:cNvSpPr>
          <p:nvPr>
            <p:ph idx="1"/>
          </p:nvPr>
        </p:nvSpPr>
        <p:spPr>
          <a:xfrm>
            <a:off x="-1" y="4869160"/>
            <a:ext cx="12188825" cy="1379984"/>
          </a:xfrm>
        </p:spPr>
        <p:txBody>
          <a:bodyPr>
            <a:normAutofit fontScale="77500" lnSpcReduction="20000"/>
          </a:bodyPr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A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Spinazzola la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Provincia ha il suo Ufficio per le Relazioni con il Pubblico,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ubicato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all’interno di Palazzo di Città (ingresso Biblioteca comunale) in via Cairoli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6, inaugurato nell’aprile del 2011 e dotato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di internet </a:t>
            </a:r>
            <a:r>
              <a:rPr lang="it-IT" dirty="0" err="1">
                <a:solidFill>
                  <a:schemeClr val="tx1">
                    <a:lumMod val="50000"/>
                  </a:schemeClr>
                </a:solidFill>
              </a:rPr>
              <a:t>point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 e servizi di protocollazione, che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consentono agli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utenti di interagire con l’ente in tempo reale. </a:t>
            </a:r>
            <a:endParaRPr lang="it-IT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All’interno della sede URP di Spinazzola è operativo anche l’Ufficio Caccia e Pesca della Provincia</a:t>
            </a:r>
            <a:endParaRPr lang="it-IT" dirty="0" smtClean="0">
              <a:solidFill>
                <a:schemeClr val="tx1">
                  <a:lumMod val="50000"/>
                </a:schemeClr>
              </a:solidFill>
            </a:endParaRPr>
          </a:p>
          <a:p>
            <a:endParaRPr lang="it-IT" dirty="0"/>
          </a:p>
          <a:p>
            <a:pPr>
              <a:buNone/>
            </a:pPr>
            <a:endParaRPr lang="it-IT" dirty="0"/>
          </a:p>
        </p:txBody>
      </p:sp>
      <p:pic>
        <p:nvPicPr>
          <p:cNvPr id="5" name="Immagine 4" descr="DSC_89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4132" y="1196752"/>
            <a:ext cx="5132194" cy="34086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2486086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332656"/>
            <a:ext cx="12188825" cy="576064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SP. 3 (EX R6) “</a:t>
            </a:r>
            <a:r>
              <a:rPr lang="it-IT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DELLA MURGIA CENTRALE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3705200"/>
            <a:ext cx="12188825" cy="2604120"/>
          </a:xfrm>
        </p:spPr>
        <p:txBody>
          <a:bodyPr/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Finanziamento da parte della Regione dei lavori di completamento, per un importo di 17 milioni di euro. 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Senza la Provincia quest’opera sarebbe rimasta un’eterna incompiuta. 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Impegno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 la redazione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 uno studio di fattibilità o progetto preliminare per la realizzazione di una bretella che colleghi il comune di Spinazzola con la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Strada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magine 3" descr="Strada_Regionale_6_della_Murgia_Centr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06180" y="836712"/>
            <a:ext cx="384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7309688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2876" y="332656"/>
            <a:ext cx="9143538" cy="623664"/>
          </a:xfrm>
        </p:spPr>
        <p:txBody>
          <a:bodyPr>
            <a:normAutofit/>
          </a:bodyPr>
          <a:lstStyle/>
          <a:p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ROTATORIA COMUNE </a:t>
            </a:r>
            <a:r>
              <a:rPr lang="it-IT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SPINAZZOLA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5217368"/>
            <a:ext cx="12188825" cy="1091952"/>
          </a:xfrm>
        </p:spPr>
        <p:txBody>
          <a:bodyPr/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Realizzazione della rotatoria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all’intersezione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della s.p. 4 (ex 230) e s.p.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49 ex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222 nei pressi del comune di Spinazzola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500.000,00). Aggiudicazione definitiva in itinere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magine 3" descr="Rotatoria_-300x2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90156" y="1124744"/>
            <a:ext cx="4869631" cy="3636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295432" lon="20402243" rev="52222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74014489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620688"/>
            <a:ext cx="12188825" cy="1066800"/>
          </a:xfrm>
        </p:spPr>
        <p:txBody>
          <a:bodyPr>
            <a:normAutofit fontScale="90000"/>
          </a:bodyPr>
          <a:lstStyle/>
          <a:p>
            <a:r>
              <a:rPr lang="it-IT" b="1" spc="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SP</a:t>
            </a:r>
            <a:r>
              <a:rPr lang="it-IT" b="1" spc="6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.5</a:t>
            </a:r>
            <a:r>
              <a:rPr lang="it-IT" b="1" spc="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 </a:t>
            </a:r>
            <a:br>
              <a:rPr lang="it-IT" b="1" spc="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b="1" spc="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</a:t>
            </a:r>
            <a:r>
              <a:rPr lang="it-IT" b="1" i="1" spc="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TUFARE - AGRO COMUNE </a:t>
            </a:r>
            <a:r>
              <a:rPr lang="it-IT" b="1" i="1" spc="6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it-IT" b="1" i="1" spc="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SPINAZZOLA”</a:t>
            </a:r>
            <a:r>
              <a:rPr lang="it-IT" b="1" spc="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it-IT" b="1" spc="6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564904"/>
            <a:ext cx="12188825" cy="2100064"/>
          </a:xfrm>
        </p:spPr>
        <p:txBody>
          <a:bodyPr>
            <a:normAutofit/>
          </a:bodyPr>
          <a:lstStyle/>
          <a:p>
            <a:r>
              <a:rPr lang="it-IT" sz="3600" spc="600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demolizione e ricostruzione ponte </a:t>
            </a:r>
            <a:r>
              <a:rPr lang="it-IT" sz="3600" spc="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it-IT" sz="3600" spc="600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</a:t>
            </a:r>
            <a:r>
              <a:rPr lang="it-IT" sz="3600" spc="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250.000,00). Progetto definitivo. </a:t>
            </a:r>
            <a:endParaRPr lang="it-IT" sz="3600" spc="600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2375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332656"/>
            <a:ext cx="12188825" cy="1343744"/>
          </a:xfrm>
        </p:spPr>
        <p:txBody>
          <a:bodyPr>
            <a:normAutofit fontScale="90000"/>
          </a:bodyPr>
          <a:lstStyle/>
          <a:p>
            <a:r>
              <a:rPr lang="it-IT" b="1" spc="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SP</a:t>
            </a:r>
            <a:r>
              <a:rPr lang="it-IT" b="1" spc="6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.5</a:t>
            </a:r>
            <a:r>
              <a:rPr lang="it-IT" b="1" spc="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0</a:t>
            </a:r>
            <a:br>
              <a:rPr lang="it-IT" b="1" spc="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b="1" spc="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“CAPODACQUA- </a:t>
            </a:r>
            <a:r>
              <a:rPr lang="it-IT" b="1" spc="6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AGRO COMUNE </a:t>
            </a:r>
            <a:r>
              <a:rPr lang="it-IT" b="1" spc="60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it-IT" b="1" spc="6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b="1" spc="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SPINAZZOLA”</a:t>
            </a:r>
            <a:endParaRPr lang="it-IT" b="1" spc="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2265040"/>
            <a:ext cx="12188825" cy="2820144"/>
          </a:xfrm>
        </p:spPr>
        <p:txBody>
          <a:bodyPr>
            <a:noAutofit/>
          </a:bodyPr>
          <a:lstStyle/>
          <a:p>
            <a:r>
              <a:rPr lang="it-IT" sz="3200" spc="600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demolizione e ricostruzione ponte </a:t>
            </a:r>
            <a:r>
              <a:rPr lang="it-IT" sz="3200" spc="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it-IT" sz="3200" spc="600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</a:t>
            </a:r>
            <a:r>
              <a:rPr lang="it-IT" sz="3200" spc="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350.000,00). Progetto definitivo. </a:t>
            </a:r>
            <a:endParaRPr lang="it-IT" sz="3200" spc="600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05576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332656"/>
            <a:ext cx="12188825" cy="634752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LICEO LINGUISTICO “</a:t>
            </a:r>
            <a:r>
              <a:rPr lang="it-IT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PILONE ADA CESCHIN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5145360"/>
            <a:ext cx="12188825" cy="1019944"/>
          </a:xfrm>
        </p:spPr>
        <p:txBody>
          <a:bodyPr>
            <a:normAutofit fontScale="85000" lnSpcReduction="10000"/>
          </a:bodyPr>
          <a:lstStyle/>
          <a:p>
            <a:r>
              <a:rPr lang="it-IT" b="1" dirty="0" smtClean="0">
                <a:solidFill>
                  <a:schemeClr val="tx1">
                    <a:lumMod val="50000"/>
                  </a:schemeClr>
                </a:solidFill>
              </a:rPr>
              <a:t>Lavori di </a:t>
            </a:r>
            <a:r>
              <a:rPr lang="it-IT" b="1" dirty="0">
                <a:solidFill>
                  <a:schemeClr val="tx1">
                    <a:lumMod val="50000"/>
                  </a:schemeClr>
                </a:solidFill>
              </a:rPr>
              <a:t>Fissaggio lastre in pietra prospetto per riduzione rischio 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</a:rPr>
              <a:t>vulnerabilità (</a:t>
            </a:r>
            <a:r>
              <a:rPr lang="it-IT" b="1" dirty="0">
                <a:solidFill>
                  <a:schemeClr val="tx1">
                    <a:lumMod val="50000"/>
                  </a:schemeClr>
                </a:solidFill>
              </a:rPr>
              <a:t>€ 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</a:rPr>
              <a:t>100.000,00). </a:t>
            </a:r>
          </a:p>
          <a:p>
            <a:pPr>
              <a:buNone/>
            </a:pPr>
            <a:r>
              <a:rPr lang="it-IT" b="1" dirty="0" smtClean="0">
                <a:solidFill>
                  <a:schemeClr val="tx1">
                    <a:lumMod val="50000"/>
                  </a:schemeClr>
                </a:solidFill>
              </a:rPr>
              <a:t>Già ESEGUITI. </a:t>
            </a:r>
            <a:endParaRPr lang="it-IT" b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" name="Immagine 3" descr="Istituto Pilone Ada Ceschin Spinazzola recinzio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5780" y="1340768"/>
            <a:ext cx="4819835" cy="36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Right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Immagine 4" descr="Istituto Spinazzol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26460" y="1340768"/>
            <a:ext cx="4800000" cy="36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Left"/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1235568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620688"/>
            <a:ext cx="12188825" cy="1066800"/>
          </a:xfrm>
        </p:spPr>
        <p:txBody>
          <a:bodyPr anchor="ctr"/>
          <a:lstStyle/>
          <a:p>
            <a:pPr algn="ctr"/>
            <a:r>
              <a:rPr lang="it-IT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I.T.S.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“</a:t>
            </a:r>
            <a:r>
              <a:rPr lang="it-IT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FERMI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1905000"/>
            <a:ext cx="12188825" cy="4114800"/>
          </a:xfrm>
        </p:spPr>
        <p:txBody>
          <a:bodyPr/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manutenzione facciata, lastrico solare, servizi igienici per riduzione rischio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vulnerabilità (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460.000,00). Già ESEGUITI.</a:t>
            </a:r>
          </a:p>
          <a:p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Fissaggio lastre in pietra prospetto per riduzione rischio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vulnerabilità (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224.580,00). Già ESEGUITI</a:t>
            </a:r>
          </a:p>
          <a:p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TOTALE FINANZIATO: </a:t>
            </a:r>
            <a:r>
              <a:rPr lang="it-IT" b="1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224.580,00 </a:t>
            </a:r>
            <a:endParaRPr lang="it-IT" b="1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92208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Istruzione </a:t>
            </a:r>
            <a:endParaRPr lang="it-IT" sz="44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Gli Indirizzi Scolastici approvati dalla Regione Puglia dal 2010 ad oggi nelle scuole di 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Spinazzola. </a:t>
            </a:r>
            <a:endParaRPr lang="it-IT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it-IT" dirty="0"/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Sede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Aggregata "Fermi -Nervi"	2013/2014	AMBIENTE E TERRITORIO	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8631106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49996" y="620688"/>
            <a:ext cx="9982845" cy="1066800"/>
          </a:xfr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it-IT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FORMAZIONE PROFESSIONALE</a:t>
            </a:r>
            <a:endParaRPr lang="it-IT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2349996" y="1484784"/>
            <a:ext cx="9838829" cy="4680520"/>
          </a:xfrm>
        </p:spPr>
        <p:txBody>
          <a:bodyPr/>
          <a:lstStyle/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</a:rPr>
              <a:t>Destinatari sono: giovani tra 15 e 18 anni, adulti disoccupati, apprendisti e lavoratori occupati (formazione in azienda o individuale)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</a:rPr>
              <a:t>Grazie alle risorse europee, per le annualità 2010/2013, oltre 19 milioni sono le somme trasferiate dalla Regione che la Provincia è riuscita ad acquisire dai </a:t>
            </a:r>
            <a:r>
              <a:rPr lang="it-IT" b="1" smtClean="0">
                <a:solidFill>
                  <a:schemeClr val="tx1">
                    <a:lumMod val="75000"/>
                  </a:schemeClr>
                </a:solidFill>
              </a:rPr>
              <a:t>fondi FSE</a:t>
            </a:r>
            <a:endParaRPr lang="it-IT" b="1" dirty="0" smtClean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6" name="Segnaposto contenuto 3" descr="BAT FORM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3" y="1340768"/>
            <a:ext cx="2133972" cy="4176464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57908" y="332656"/>
            <a:ext cx="9143538" cy="504056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PROVINCIA PER SPINAZZOLA </a:t>
            </a:r>
            <a:r>
              <a:rPr lang="it-IT" dirty="0" smtClean="0">
                <a:solidFill>
                  <a:srgbClr val="FF0000"/>
                </a:solidFill>
              </a:rPr>
              <a:t>	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581128"/>
            <a:ext cx="12188825" cy="1728192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Grazie al suo impegno in seno alla STP, la Provincia garantisce il servizio di Traporto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Pubblico Locale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con tanto di corse aggiuntive (andata e ritorno) SPINAZZOLA-BARI. 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comunità spinazzolese è così meno isolata e si consente a tanti pendolari di raggiungere più facilmente il capoluogo pugliese. 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magine 3" descr="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4092" y="980728"/>
            <a:ext cx="5551807" cy="360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0189988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PROVINCIA PER 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SPINAZZOLA</a:t>
            </a:r>
            <a:r>
              <a:rPr lang="it-IT" dirty="0">
                <a:solidFill>
                  <a:srgbClr val="FF0000"/>
                </a:solidFill>
              </a:rPr>
              <a:t>	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5373216"/>
            <a:ext cx="12188824" cy="936104"/>
          </a:xfrm>
        </p:spPr>
        <p:txBody>
          <a:bodyPr/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Provincia ha erogato un contributo di 25.000 euro per i lavori di messa a norma della Sala Innocenzo XII, in Piazza Plebiscito 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662" y="1981200"/>
            <a:ext cx="28575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871749"/>
      </p:ext>
    </p:extLst>
  </p:cSld>
  <p:clrMapOvr>
    <a:masterClrMapping/>
  </p:clrMapOvr>
  <p:transition spd="med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609600"/>
            <a:ext cx="12188825" cy="1066800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TRATTA FERROVIARIA “</a:t>
            </a:r>
            <a:r>
              <a:rPr lang="it-IT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BARLETTA-SPINAZZOLA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713312"/>
            <a:ext cx="12188825" cy="1668016"/>
          </a:xfrm>
        </p:spPr>
        <p:txBody>
          <a:bodyPr>
            <a:normAutofit lnSpcReduction="100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Nel gennaio del 2012 il Consiglio provinciale approva all’unanimità un ordine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del giorno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chiedendo alla Regione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Puglia di sospendere l’immediata applicazione del progetto sperimentale di sostituzione delle nove corse ferroviarie della tratta Barletta - Spinazzola e della soppressione della Gioia del Colle - Rocchetta Sant’Antonio, con trasporto dei passeggeri su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gomma. 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magine 3" descr="treno-300x2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74412" y="1629120"/>
            <a:ext cx="3840000" cy="2880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  <a:reflection blurRad="6350" stA="50000" endA="300" endPos="55000" dir="5400000" sy="-100000" algn="bl" rotWithShape="0"/>
          </a:effectLst>
          <a:scene3d>
            <a:camera prst="perspectiveRigh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0445628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260648"/>
            <a:ext cx="12188825" cy="864096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TRATTA FERROVIARIA “</a:t>
            </a:r>
            <a:r>
              <a:rPr lang="it-IT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BARLETTA-SPINAZZOLA</a:t>
            </a:r>
            <a:r>
              <a:rPr lang="it-IT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endParaRPr lang="it-IT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437112"/>
            <a:ext cx="12188825" cy="1956048"/>
          </a:xfrm>
        </p:spPr>
        <p:txBody>
          <a:bodyPr>
            <a:normAutofit lnSpcReduction="100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tratta ferroviaria Barletta Spinazzola è oggetto, all’interno del PTCP, di uno specifico progetto strategico-territoriale (PST n. 6), che prevede la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rifunzionalizzazione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della linea ferroviaria implementando il ruolo principale di mobilità lenta per la fruizione del Parco Regionale del Fiume Ofanto e del Parco Nazionale dell’Alta Murgia con quella della mobilità di persone e merci</a:t>
            </a:r>
            <a:r>
              <a:rPr lang="it-IT" dirty="0" smtClean="0"/>
              <a:t>. </a:t>
            </a:r>
            <a:endParaRPr lang="it-IT" dirty="0"/>
          </a:p>
        </p:txBody>
      </p:sp>
      <p:pic>
        <p:nvPicPr>
          <p:cNvPr id="4" name="Immagine 3" descr="downlo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71938" y="1340768"/>
            <a:ext cx="3844949" cy="288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3262991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887" y="404664"/>
            <a:ext cx="7442685" cy="2376264"/>
          </a:xfrm>
        </p:spPr>
        <p:txBody>
          <a:bodyPr anchor="ctr">
            <a:normAutofit/>
          </a:bodyPr>
          <a:lstStyle/>
          <a:p>
            <a:pPr algn="ctr">
              <a:spcBef>
                <a:spcPts val="0"/>
              </a:spcBef>
            </a:pPr>
            <a:r>
              <a:rPr lang="it-IT" sz="3400" b="1" dirty="0" smtClean="0">
                <a:solidFill>
                  <a:srgbClr val="00B050"/>
                </a:solidFill>
                <a:latin typeface="Garamond" pitchFamily="18" charset="0"/>
              </a:rPr>
              <a:t>Tutela ambientale - Discariche -Rifiuti</a:t>
            </a:r>
            <a:br>
              <a:rPr lang="it-IT" sz="3400" b="1" dirty="0" smtClean="0">
                <a:solidFill>
                  <a:srgbClr val="00B050"/>
                </a:solidFill>
                <a:latin typeface="Garamond" pitchFamily="18" charset="0"/>
              </a:rPr>
            </a:br>
            <a:endParaRPr lang="it-IT" sz="3400" b="1" i="0" dirty="0">
              <a:solidFill>
                <a:srgbClr val="00B050"/>
              </a:solidFill>
              <a:latin typeface="Garamond" pitchFamily="18" charset="0"/>
            </a:endParaRPr>
          </a:p>
        </p:txBody>
      </p:sp>
      <p:pic>
        <p:nvPicPr>
          <p:cNvPr id="2052" name="Picture 4" descr="http://www.videoandria.com/wordpress/wp-content/uploads/2014/06/Grottellin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579" y="3419845"/>
            <a:ext cx="4406125" cy="282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1.bp.blogspot.com/_aVUzqyLn8zw/S8jdp4hfwkI/AAAAAAAAAGI/XAa96NHprWc/s1600/Grottelline+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580" y="404664"/>
            <a:ext cx="4406125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globonews.it/wp-content/uploads/2013/01/discarica-Trani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908" y="2780928"/>
            <a:ext cx="3718148" cy="3137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25363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609600"/>
            <a:ext cx="12188825" cy="875184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DISCARICA “GROTTELLINE”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5217368"/>
            <a:ext cx="12188825" cy="1379984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Numerose, in questi anni, le prese di posizione della Provincia per esprimere la sua contrarietà alla nascita della Discarica di “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</a:rPr>
              <a:t>Grottelline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” a Spinazzola, anche attraverso momenti di confronto pubblico con la cittadinanza </a:t>
            </a:r>
            <a:endParaRPr lang="it-IT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" name="Immagine 3" descr="10313064_774156945958277_5941034534414400554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3772" y="1412776"/>
            <a:ext cx="5374806" cy="36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00B05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magine 4" descr="10427215_774160442624594_5272802777067390211_n.jpg"/>
          <p:cNvPicPr>
            <a:picLocks noChangeAspect="1"/>
          </p:cNvPicPr>
          <p:nvPr/>
        </p:nvPicPr>
        <p:blipFill>
          <a:blip r:embed="rId3" cstate="print"/>
          <a:srcRect r="19616"/>
          <a:stretch>
            <a:fillRect/>
          </a:stretch>
        </p:blipFill>
        <p:spPr>
          <a:xfrm>
            <a:off x="6886500" y="1340768"/>
            <a:ext cx="4536504" cy="37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00B05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900743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Ambien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302590">
            <a:off x="-1075401" y="297328"/>
            <a:ext cx="3914800" cy="2088232"/>
          </a:xfrm>
          <a:prstGeom prst="rect">
            <a:avLst/>
          </a:prstGeom>
        </p:spPr>
      </p:pic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3987034" y="2780928"/>
            <a:ext cx="4228960" cy="345638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sz="4000" b="1" u="sng" cap="sm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PROGETTO</a:t>
            </a:r>
            <a:r>
              <a:rPr lang="it-IT" sz="4000" b="1" cap="sm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«Ambientiamoci»</a:t>
            </a:r>
          </a:p>
          <a:p>
            <a:r>
              <a:rPr lang="it-IT" sz="39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promozione di buone prassi</a:t>
            </a:r>
          </a:p>
          <a:p>
            <a:r>
              <a:rPr lang="it-IT" sz="39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pulizia strade e spiagge</a:t>
            </a:r>
            <a:endParaRPr lang="it-IT" sz="3900" b="1" dirty="0"/>
          </a:p>
        </p:txBody>
      </p:sp>
      <p:pic>
        <p:nvPicPr>
          <p:cNvPr id="4104" name="Picture 8" descr="http://www.provincia.bt.it/portals/0/contactcenter/Green%20Bat/Logo%20Green%20Villag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414" y="372971"/>
            <a:ext cx="3410245" cy="190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www.provincia.bt.it/portals/0/contactcenter/Green%20Bat/email-up%20copia%5B5%5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659" y="372971"/>
            <a:ext cx="4607496" cy="190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www.videoandria.com/wordpress/wp-content/uploads/2013/08/ambientiamoc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213" y="2246718"/>
            <a:ext cx="3829050" cy="406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://www.provincia.barletta-andria-trani.it/Portals/0/Images/Eventi%20e%20Notizie/Foto/Pulizia%20Strade%20Barletta%20Ambientiamoci/tn_IMG_318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1676">
            <a:off x="0" y="2969753"/>
            <a:ext cx="3914800" cy="184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 descr="Oli esausti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9727044">
            <a:off x="542776" y="1221143"/>
            <a:ext cx="3215066" cy="1983429"/>
          </a:xfrm>
          <a:prstGeom prst="rect">
            <a:avLst/>
          </a:prstGeom>
        </p:spPr>
      </p:pic>
      <p:pic>
        <p:nvPicPr>
          <p:cNvPr id="4098" name="Picture 2" descr="http://www.traninews.it/img-news/ambientiamoci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6459">
            <a:off x="-131455" y="4665326"/>
            <a:ext cx="3914800" cy="201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5780" y="404664"/>
            <a:ext cx="11449272" cy="5688632"/>
          </a:xfrm>
        </p:spPr>
        <p:txBody>
          <a:bodyPr anchor="t" anchorCtr="0">
            <a:normAutofit fontScale="90000"/>
          </a:bodyPr>
          <a:lstStyle/>
          <a:p>
            <a:r>
              <a:rPr lang="it-IT" sz="2700" dirty="0" smtClean="0">
                <a:solidFill>
                  <a:schemeClr val="tx1"/>
                </a:solidFill>
              </a:rPr>
              <a:t>- </a:t>
            </a: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Protocollo d’intesa «Raccolta degli oli vegetali e animali esausti di provenienza domestica» e distribuzione gratuita tanichette;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Protocollo d’intesa per la «Sensibilizzazione ambientale e per la protezione e cura del territorio durante il periodo estivo»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Star Up Strade Pulite: Amianto Zero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Protocollo d’intesa con Regione Puglia per la bonifica di siti potenzialmente contaminati (Programma Operativo FESR 2007/2013)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Progetto «GREEN BAT» (Forum Ambientale e Pulizia Spiagge)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Progetto Mare Sicuro 2013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Protocollo d’intesa con ARPA e Corpo Forestale dello Stato per la salvaguardia ambientale e la protezione dall’inquinamento</a:t>
            </a:r>
            <a:r>
              <a:rPr lang="it-IT" sz="2700" dirty="0" smtClean="0">
                <a:solidFill>
                  <a:schemeClr val="tx1"/>
                </a:solidFill>
              </a:rPr>
              <a:t/>
            </a:r>
            <a:br>
              <a:rPr lang="it-IT" sz="2700" dirty="0" smtClean="0">
                <a:solidFill>
                  <a:schemeClr val="tx1"/>
                </a:solidFill>
              </a:rPr>
            </a:br>
            <a:r>
              <a:rPr lang="it-IT" dirty="0" smtClean="0">
                <a:solidFill>
                  <a:srgbClr val="00B050"/>
                </a:solidFill>
              </a:rPr>
              <a:t/>
            </a:r>
            <a:br>
              <a:rPr lang="it-IT" dirty="0" smtClean="0">
                <a:solidFill>
                  <a:srgbClr val="00B050"/>
                </a:solidFill>
              </a:rPr>
            </a:br>
            <a:endParaRPr lang="it-IT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88205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557166"/>
            <a:ext cx="8097621" cy="102097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Ambiente e Difesa del Suolo</a:t>
            </a:r>
            <a:endParaRPr lang="it-IT" sz="4400" b="0" i="0" dirty="0">
              <a:solidFill>
                <a:srgbClr val="A6B727"/>
              </a:solidFill>
              <a:latin typeface="Garamond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8779" y="2959530"/>
            <a:ext cx="11959551" cy="3349789"/>
          </a:xfrm>
        </p:spPr>
        <p:txBody>
          <a:bodyPr anchor="ctr">
            <a:normAutofit fontScale="40000" lnSpcReduction="20000"/>
          </a:bodyPr>
          <a:lstStyle/>
          <a:p>
            <a:pPr>
              <a:lnSpc>
                <a:spcPct val="100000"/>
              </a:lnSpc>
              <a:buNone/>
            </a:pPr>
            <a:endParaRPr lang="it-IT" sz="2800" dirty="0" smtClean="0"/>
          </a:p>
          <a:p>
            <a:pPr>
              <a:lnSpc>
                <a:spcPct val="100000"/>
              </a:lnSpc>
            </a:pPr>
            <a:r>
              <a:rPr lang="it-IT" sz="7000" dirty="0">
                <a:solidFill>
                  <a:schemeClr val="tx2">
                    <a:lumMod val="50000"/>
                  </a:schemeClr>
                </a:solidFill>
              </a:rPr>
              <a:t>Progettazione preliminare interventi di ripristino funzionale degli argini dell’Ofanto  per l’attuazione di interventi di mitigazione del rischio idrogeologico (importo del progetto 5 milioni di euro)</a:t>
            </a:r>
          </a:p>
          <a:p>
            <a:pPr>
              <a:lnSpc>
                <a:spcPct val="100000"/>
              </a:lnSpc>
            </a:pPr>
            <a:r>
              <a:rPr lang="it-IT" sz="7000" dirty="0" smtClean="0">
                <a:solidFill>
                  <a:schemeClr val="tx2">
                    <a:lumMod val="50000"/>
                  </a:schemeClr>
                </a:solidFill>
              </a:rPr>
              <a:t>Canale </a:t>
            </a:r>
            <a:r>
              <a:rPr lang="it-IT" sz="7000" dirty="0" err="1" smtClean="0">
                <a:solidFill>
                  <a:schemeClr val="tx2">
                    <a:lumMod val="50000"/>
                  </a:schemeClr>
                </a:solidFill>
              </a:rPr>
              <a:t>Ciappetta</a:t>
            </a:r>
            <a:r>
              <a:rPr lang="it-IT" sz="7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it-IT" sz="7000" dirty="0" err="1" smtClean="0">
                <a:solidFill>
                  <a:schemeClr val="tx2">
                    <a:lumMod val="50000"/>
                  </a:schemeClr>
                </a:solidFill>
              </a:rPr>
              <a:t>Camaggi</a:t>
            </a:r>
            <a:r>
              <a:rPr lang="it-IT" sz="7000" dirty="0" smtClean="0">
                <a:solidFill>
                  <a:schemeClr val="tx2">
                    <a:lumMod val="50000"/>
                  </a:schemeClr>
                </a:solidFill>
              </a:rPr>
              <a:t> (avviati lavori di manutenzione straordinaria per circa 750 mila euro)</a:t>
            </a:r>
          </a:p>
          <a:p>
            <a:pPr>
              <a:lnSpc>
                <a:spcPct val="100000"/>
              </a:lnSpc>
            </a:pPr>
            <a:r>
              <a:rPr lang="it-IT" sz="7000" dirty="0">
                <a:solidFill>
                  <a:schemeClr val="tx2">
                    <a:lumMod val="50000"/>
                  </a:schemeClr>
                </a:solidFill>
              </a:rPr>
              <a:t>M</a:t>
            </a:r>
            <a:r>
              <a:rPr lang="it-IT" sz="7000" dirty="0" smtClean="0">
                <a:solidFill>
                  <a:schemeClr val="tx2">
                    <a:lumMod val="50000"/>
                  </a:schemeClr>
                </a:solidFill>
              </a:rPr>
              <a:t>anutenzione straordinaria torrente Locone per circa 190 mila euro (lavori aggiudicati ) </a:t>
            </a:r>
          </a:p>
          <a:p>
            <a:pPr marL="0" indent="0">
              <a:lnSpc>
                <a:spcPct val="100000"/>
              </a:lnSpc>
              <a:buNone/>
            </a:pPr>
            <a:endParaRPr lang="it-IT" sz="7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>
            <a:off x="117748" y="2348880"/>
            <a:ext cx="8110636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Istituzione/gestione Parco Regionale Ofanto 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Immagine 6" descr="mappa ofan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54652" y="260648"/>
            <a:ext cx="3934173" cy="2618013"/>
          </a:xfrm>
          <a:prstGeom prst="rect">
            <a:avLst/>
          </a:prstGeom>
        </p:spPr>
      </p:pic>
      <p:sp>
        <p:nvSpPr>
          <p:cNvPr id="8" name="Content Placeholder 13"/>
          <p:cNvSpPr txBox="1">
            <a:spLocks/>
          </p:cNvSpPr>
          <p:nvPr/>
        </p:nvSpPr>
        <p:spPr>
          <a:xfrm>
            <a:off x="1773932" y="4149080"/>
            <a:ext cx="8928992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None/>
            </a:pPr>
            <a:endParaRPr lang="it-IT" sz="2800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32487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it-IT" sz="6600" b="0" i="0" dirty="0" smtClean="0">
                <a:solidFill>
                  <a:schemeClr val="bg1"/>
                </a:solidFill>
                <a:effectLst>
                  <a:outerShdw blurRad="88900" algn="ctr">
                    <a:prstClr val="black">
                      <a:alpha val="35000"/>
                    </a:prstClr>
                  </a:outerShdw>
                </a:effectLst>
                <a:latin typeface="Euphemia"/>
                <a:ea typeface="+mj-ea"/>
                <a:cs typeface="+mj-cs"/>
              </a:rPr>
              <a:t>Layout titolo</a:t>
            </a:r>
            <a:endParaRPr lang="it-IT" sz="6600" b="0" i="0" dirty="0">
              <a:solidFill>
                <a:schemeClr val="bg1"/>
              </a:solidFill>
              <a:effectLst>
                <a:outerShdw blurRad="88900" algn="ctr">
                  <a:prstClr val="black">
                    <a:alpha val="35000"/>
                  </a:prstClr>
                </a:outerShdw>
              </a:effectLst>
              <a:latin typeface="Euphemia"/>
              <a:ea typeface="+mj-ea"/>
              <a:cs typeface="+mj-cs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6672"/>
            <a:ext cx="12188825" cy="4598293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56913" y="476672"/>
            <a:ext cx="11927060" cy="1462982"/>
          </a:xfrm>
        </p:spPr>
        <p:txBody>
          <a:bodyPr anchor="ctr">
            <a:normAutofit/>
          </a:bodyPr>
          <a:lstStyle/>
          <a:p>
            <a:pPr algn="ctr"/>
            <a:r>
              <a:rPr lang="it-IT" sz="2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LA</a:t>
            </a:r>
            <a: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PROVINCIA </a:t>
            </a:r>
            <a:b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</a:br>
            <a:r>
              <a:rPr lang="it-IT" sz="2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per il </a:t>
            </a:r>
            <a: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SOCIALE</a:t>
            </a:r>
            <a:endParaRPr lang="it-IT" sz="48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2204864"/>
            <a:ext cx="12188825" cy="3659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TANTI I SERVIZI E LE ATTIVITA’ IN DIFFERENTI SETTORI PER:</a:t>
            </a:r>
          </a:p>
          <a:p>
            <a:pPr algn="just"/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Perseguire l’interesse generale per il bene comune;</a:t>
            </a:r>
          </a:p>
          <a:p>
            <a:pPr algn="just"/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Favorire lo sviluppo integrale della persona attraverso servizi ed interventi mirati nelle aree quali</a:t>
            </a:r>
          </a:p>
          <a:p>
            <a:pPr marL="0" indent="0" algn="just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  1. Le Politiche Sociali 		   2. Le Politiche di Genere</a:t>
            </a:r>
          </a:p>
          <a:p>
            <a:pPr marL="0" indent="0" algn="just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  3. Le Politiche per il Lavoro 	   4. La Formazione Professionale</a:t>
            </a:r>
          </a:p>
          <a:p>
            <a:pPr marL="514350" indent="-514350" algn="just">
              <a:buFont typeface="+mj-lt"/>
              <a:buAutoNum type="arabicPeriod"/>
            </a:pPr>
            <a:endParaRPr lang="it-IT" sz="2800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endParaRPr lang="it-IT" sz="2800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5" name="Immagine 4" descr="SOCI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2566020" cy="145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85900" y="620688"/>
            <a:ext cx="9143538" cy="864096"/>
          </a:xfrm>
        </p:spPr>
        <p:txBody>
          <a:bodyPr>
            <a:noAutofit/>
          </a:bodyPr>
          <a:lstStyle/>
          <a:p>
            <a:r>
              <a:rPr lang="it-IT" sz="7200" dirty="0" smtClean="0">
                <a:solidFill>
                  <a:srgbClr val="00B050"/>
                </a:solidFill>
              </a:rPr>
              <a:t>Le Politiche Sociali</a:t>
            </a:r>
            <a:endParaRPr lang="it-IT" sz="72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1772816"/>
            <a:ext cx="11953328" cy="43924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3600" b="1" u="sng" dirty="0" smtClean="0">
                <a:solidFill>
                  <a:schemeClr val="tx2">
                    <a:lumMod val="50000"/>
                  </a:schemeClr>
                </a:solidFill>
              </a:rPr>
              <a:t>1. Disabilità</a:t>
            </a:r>
            <a:r>
              <a:rPr lang="it-IT" b="1" u="sng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Alcuni interventi:</a:t>
            </a:r>
            <a:endParaRPr lang="it-IT" b="1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- Servizio trasporto scolastico (70 beneficiari circa per anno per circa 100 mila euro); - Servizio assistenza specialistica disabili (oltre 200 disabili per anno. Investiti oltre 1 milione)</a:t>
            </a:r>
          </a:p>
          <a:p>
            <a:pPr marL="0" indent="0">
              <a:buNone/>
            </a:pPr>
            <a:r>
              <a:rPr lang="it-IT" sz="3600" b="1" u="sng" dirty="0" smtClean="0">
                <a:solidFill>
                  <a:schemeClr val="tx2">
                    <a:lumMod val="50000"/>
                  </a:schemeClr>
                </a:solidFill>
              </a:rPr>
              <a:t>2. Immigrazione e inclusione sociale</a:t>
            </a:r>
            <a:r>
              <a:rPr lang="it-IT" b="1" u="sng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 Alcuni interventi:</a:t>
            </a:r>
            <a:endParaRPr lang="it-IT" b="1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- Progetto FEI  MEDI-AZIONE (finanziamenti per 280 mila euro); - Centro interculturale per l’integrazione degli immigrati; - Progetto E.N.E.A. per i rifugiati, titolari di protezione internazionale … (finanziamenti FER per 340mmila euro)</a:t>
            </a:r>
          </a:p>
          <a:p>
            <a:pPr marL="0" indent="0">
              <a:buNone/>
            </a:pPr>
            <a:r>
              <a:rPr lang="it-IT" sz="3600" b="1" u="sng" dirty="0" smtClean="0">
                <a:solidFill>
                  <a:schemeClr val="tx2">
                    <a:lumMod val="50000"/>
                  </a:schemeClr>
                </a:solidFill>
              </a:rPr>
              <a:t>3. Promozione della Salute e del Volontariato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- Sportello per il Volontariato; - Progetto Psicologo in Farmacia; -Progetto Melanoma; - Adesione Campagna </a:t>
            </a:r>
            <a:r>
              <a:rPr lang="it-IT" dirty="0" err="1" smtClean="0">
                <a:solidFill>
                  <a:schemeClr val="tx2">
                    <a:lumMod val="50000"/>
                  </a:schemeClr>
                </a:solidFill>
              </a:rPr>
              <a:t>Telethon</a:t>
            </a:r>
            <a:endParaRPr lang="it-IT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76430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972" y="476672"/>
            <a:ext cx="3790155" cy="459829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5085184"/>
            <a:ext cx="12188825" cy="838200"/>
          </a:xfrm>
        </p:spPr>
        <p:txBody>
          <a:bodyPr anchor="ctr">
            <a:noAutofit/>
          </a:bodyPr>
          <a:lstStyle/>
          <a:p>
            <a:pPr algn="ctr"/>
            <a:r>
              <a:rPr lang="it-IT" sz="60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SOCIALE</a:t>
            </a:r>
            <a:endParaRPr lang="it-IT" sz="6000" b="1" i="0" spc="3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5" name="Immagine 4" descr="sociala_provincia_amic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4412" y="476672"/>
            <a:ext cx="3528392" cy="4608512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356" y="2420888"/>
            <a:ext cx="6886501" cy="3528392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Consegnate complessivamente 1000 tessere per beni di prima necessità del valore di 150 € mensili per 6 mesi per una spesa complessiva per la Provincia di 900 mila euro.</a:t>
            </a:r>
          </a:p>
          <a:p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Per questo comune ne hanno beneficiato n. 42 concittadini</a:t>
            </a:r>
          </a:p>
          <a:p>
            <a:pPr>
              <a:buFont typeface="Arial" pitchFamily="34" charset="0"/>
              <a:buChar char="•"/>
            </a:pPr>
            <a:endParaRPr lang="it-IT" sz="3600" b="0" i="0" dirty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780" y="1196752"/>
            <a:ext cx="6696744" cy="1143000"/>
          </a:xfrm>
        </p:spPr>
        <p:txBody>
          <a:bodyPr anchor="ctr">
            <a:normAutofit/>
          </a:bodyPr>
          <a:lstStyle/>
          <a:p>
            <a:pPr algn="ctr"/>
            <a:r>
              <a:rPr lang="it-IT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Carta Amica</a:t>
            </a:r>
            <a:endParaRPr lang="it-IT" b="1" spc="3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0516" y="404664"/>
            <a:ext cx="5158309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33772" y="609600"/>
            <a:ext cx="11305256" cy="1066800"/>
          </a:xfrm>
        </p:spPr>
        <p:txBody>
          <a:bodyPr>
            <a:normAutofit/>
          </a:bodyPr>
          <a:lstStyle/>
          <a:p>
            <a:pPr algn="ctr"/>
            <a:r>
              <a:rPr lang="it-IT" sz="6000" dirty="0" smtClean="0">
                <a:solidFill>
                  <a:srgbClr val="00B050"/>
                </a:solidFill>
              </a:rPr>
              <a:t>Le Politiche di Genere</a:t>
            </a:r>
            <a:endParaRPr lang="it-IT" sz="60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796" y="1905000"/>
            <a:ext cx="11089232" cy="4114800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Promozione delle Pari Opportunità</a:t>
            </a:r>
          </a:p>
          <a:p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lotta alla violenza contro le donne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Rete Nazionale antiviolenza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Piano interventi locali per la prevenzione ed il contrasto della violenza contro le donne e minori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Progetto MAFALDA (finanziamenti per 165 mila euro)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Consigliera/e provinciale di PARITA’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Carta Europea per l’Uguaglianza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Adesione progetto </a:t>
            </a:r>
            <a:r>
              <a:rPr lang="it-IT" dirty="0" err="1" smtClean="0">
                <a:solidFill>
                  <a:schemeClr val="tx2">
                    <a:lumMod val="50000"/>
                  </a:schemeClr>
                </a:solidFill>
              </a:rPr>
              <a:t>Aleida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 Domo Vitae </a:t>
            </a:r>
            <a:r>
              <a:rPr lang="it-IT" dirty="0" err="1" smtClean="0">
                <a:solidFill>
                  <a:schemeClr val="tx2">
                    <a:lumMod val="50000"/>
                  </a:schemeClr>
                </a:solidFill>
              </a:rPr>
              <a:t>Novae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 Comunità Oasi2 San Francesco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0319784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5013176"/>
            <a:ext cx="12188825" cy="838200"/>
          </a:xfrm>
        </p:spPr>
        <p:txBody>
          <a:bodyPr anchor="ctr">
            <a:noAutofit/>
          </a:bodyPr>
          <a:lstStyle/>
          <a:p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       LAVORO</a:t>
            </a:r>
            <a:endParaRPr lang="it-IT" sz="6000" b="1" i="0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3932" y="476672"/>
            <a:ext cx="4654252" cy="4598293"/>
          </a:xfrm>
          <a:prstGeom prst="rect">
            <a:avLst/>
          </a:prstGeom>
        </p:spPr>
      </p:pic>
      <p:pic>
        <p:nvPicPr>
          <p:cNvPr id="5" name="Immagine 4" descr="provincia_amica_lavor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46540" y="473975"/>
            <a:ext cx="4798269" cy="5544616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01581" y="548680"/>
            <a:ext cx="9143538" cy="1066800"/>
          </a:xfrm>
        </p:spPr>
        <p:txBody>
          <a:bodyPr>
            <a:normAutofit/>
          </a:bodyPr>
          <a:lstStyle/>
          <a:p>
            <a:r>
              <a:rPr lang="it-IT" sz="6000" dirty="0" smtClean="0">
                <a:solidFill>
                  <a:srgbClr val="00B050"/>
                </a:solidFill>
              </a:rPr>
              <a:t>Le Politiche per il Lavoro</a:t>
            </a:r>
            <a:endParaRPr lang="it-IT" sz="60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382444" y="1844824"/>
            <a:ext cx="5400600" cy="4114800"/>
          </a:xfrm>
        </p:spPr>
        <p:txBody>
          <a:bodyPr>
            <a:noAutofit/>
          </a:bodyPr>
          <a:lstStyle/>
          <a:p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Centro </a:t>
            </a:r>
            <a:r>
              <a:rPr lang="it-IT" sz="2200" dirty="0" err="1">
                <a:solidFill>
                  <a:schemeClr val="tx2">
                    <a:lumMod val="50000"/>
                  </a:schemeClr>
                </a:solidFill>
              </a:rPr>
              <a:t>Occupabilità</a:t>
            </a:r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 Femminile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Progetto </a:t>
            </a:r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BAT’S MOVE</a:t>
            </a:r>
          </a:p>
          <a:p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Progetto ROSA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Vertenze collettive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Servizio Help desk portale sintesi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Servizio Psicologo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Stipula Convenzioni e Accordi di rete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Video </a:t>
            </a:r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Curriculum</a:t>
            </a:r>
          </a:p>
          <a:p>
            <a:endParaRPr lang="it-IT" sz="2200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909836" y="1844824"/>
            <a:ext cx="5163514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Progetto </a:t>
            </a:r>
            <a:r>
              <a:rPr lang="it-IT" sz="2200" dirty="0" err="1" smtClean="0">
                <a:solidFill>
                  <a:schemeClr val="tx2">
                    <a:lumMod val="50000"/>
                  </a:schemeClr>
                </a:solidFill>
              </a:rPr>
              <a:t>IncontraLavoro</a:t>
            </a:r>
            <a:endParaRPr lang="it-IT" sz="22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Progetto </a:t>
            </a:r>
            <a:r>
              <a:rPr lang="it-IT" sz="2200" dirty="0" err="1" smtClean="0">
                <a:solidFill>
                  <a:schemeClr val="tx2">
                    <a:lumMod val="50000"/>
                  </a:schemeClr>
                </a:solidFill>
              </a:rPr>
              <a:t>Ve.La</a:t>
            </a:r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 (</a:t>
            </a:r>
            <a:r>
              <a:rPr lang="it-IT" sz="2200" dirty="0" err="1" smtClean="0">
                <a:solidFill>
                  <a:schemeClr val="tx2">
                    <a:lumMod val="50000"/>
                  </a:schemeClr>
                </a:solidFill>
              </a:rPr>
              <a:t>VErso</a:t>
            </a:r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 il Lavoro)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Sportello Europa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Sportello Professione Militare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Sportello Impresa</a:t>
            </a:r>
          </a:p>
          <a:p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Sportello DSA</a:t>
            </a:r>
          </a:p>
          <a:p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Servizio Accounting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Osservatorio Mercato del Lavoro</a:t>
            </a:r>
          </a:p>
          <a:p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405353709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lvl="0" algn="ctr">
              <a:spcBef>
                <a:spcPts val="0"/>
              </a:spcBef>
            </a:pPr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n-ea"/>
                <a:cs typeface="+mn-cs"/>
              </a:rPr>
              <a:t>LAVORO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1628800"/>
            <a:ext cx="8758709" cy="43204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40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Bandi “BORSA LAVORO” </a:t>
            </a:r>
          </a:p>
          <a:p>
            <a:pPr marL="0" indent="0">
              <a:buNone/>
            </a:pPr>
            <a:r>
              <a:rPr lang="it-IT" sz="32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Due i bandi messi a disposizione delle aziende del territorio, per Borse Lavoro (da 3.000 euro ciascuna) finalizzate all’assunzione di giovani e disoccupati di tutte le fasce di età. </a:t>
            </a:r>
          </a:p>
          <a:p>
            <a:pPr marL="0" indent="0">
              <a:buNone/>
            </a:pPr>
            <a:r>
              <a:rPr lang="it-IT" sz="32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- 675 domande pervenute</a:t>
            </a:r>
          </a:p>
          <a:p>
            <a:pPr marL="0" indent="0">
              <a:buNone/>
            </a:pPr>
            <a:r>
              <a:rPr lang="it-IT" sz="3200" b="1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- 277 Borse Lavoro finanziate</a:t>
            </a:r>
            <a:endParaRPr lang="it-IT" sz="3200" b="1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4" name="Immagine 3" descr="Logo Provincia Amic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99358" y="1124745"/>
            <a:ext cx="3616590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780" y="5013176"/>
            <a:ext cx="11233248" cy="83820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ISTRUZIONE</a:t>
            </a:r>
            <a:endParaRPr lang="it-IT" sz="6000" b="1" i="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53852" y="476672"/>
            <a:ext cx="4392488" cy="4598293"/>
          </a:xfrm>
          <a:prstGeom prst="rect">
            <a:avLst/>
          </a:prstGeom>
        </p:spPr>
      </p:pic>
      <p:pic>
        <p:nvPicPr>
          <p:cNvPr id="6" name="Immagine 5" descr="provincia_amica_istruzio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8066" y="476672"/>
            <a:ext cx="5336945" cy="4536504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BORSE </a:t>
            </a:r>
            <a:r>
              <a:rPr lang="it-IT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STUDIO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egnaposto contenuto 2"/>
          <p:cNvSpPr>
            <a:spLocks noGrp="1"/>
          </p:cNvSpPr>
          <p:nvPr>
            <p:ph idx="1"/>
          </p:nvPr>
        </p:nvSpPr>
        <p:spPr>
          <a:xfrm>
            <a:off x="1522876" y="1905000"/>
            <a:ext cx="9143538" cy="1668016"/>
          </a:xfrm>
        </p:spPr>
        <p:txBody>
          <a:bodyPr>
            <a:noAutofit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Nell’ ambito del progetto Provincia Amica sono state erogate 100  borse di studio da € 2500,00 ciascuna, per studenti del territorio, meritevoli e con particolari difficoltà economiche di qualsiasi facoltà 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</a:rPr>
              <a:t>sono 2 gli studenti di Spinazzola ad averne beneficiato</a:t>
            </a:r>
            <a:endParaRPr lang="it-IT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38991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puglia imperi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18748" y="812704"/>
            <a:ext cx="2880320" cy="1921698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04664"/>
            <a:ext cx="10558908" cy="864096"/>
          </a:xfrm>
        </p:spPr>
        <p:txBody>
          <a:bodyPr>
            <a:noAutofit/>
          </a:bodyPr>
          <a:lstStyle/>
          <a:p>
            <a:pPr algn="ctr"/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Promozione Territorio e Turismo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1700808"/>
            <a:ext cx="12188824" cy="4464496"/>
          </a:xfrm>
        </p:spPr>
        <p:txBody>
          <a:bodyPr>
            <a:normAutofit/>
          </a:bodyPr>
          <a:lstStyle/>
          <a:p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Adesione agli organismi presenti sul territorio</a:t>
            </a:r>
          </a:p>
          <a:p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Iniziative promozionali dirette per la promozione turistica: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Borsa Internazionale del Turismo Milano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Borsa Mediterranea del Turismo Archeologica Paestum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Fiera del Levante</a:t>
            </a:r>
          </a:p>
          <a:p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Patrocina, contribuisce e sovvenziona molteplici iniziative comunali, associative e del volontariato di interesse turistico, culturale, sportivo e sociale. </a:t>
            </a:r>
          </a:p>
          <a:p>
            <a:pPr marL="0" indent="0">
              <a:buNone/>
            </a:pPr>
            <a:endParaRPr lang="it-IT" b="1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6" name="Segnaposto contenuto 4" descr="b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06780" y="2924944"/>
            <a:ext cx="2304256" cy="1370635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6220" y="2132856"/>
            <a:ext cx="7724329" cy="2477579"/>
          </a:xfrm>
        </p:spPr>
        <p:txBody>
          <a:bodyPr anchor="ctr">
            <a:normAutofit/>
          </a:bodyPr>
          <a:lstStyle/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URBANISTICA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ASSETTO DEL TERRITORIO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PAESAGGIO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GENIO CIVILE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DIFESA DEL SUOLO</a:t>
            </a:r>
            <a:endParaRPr lang="it-IT" sz="3200" b="1" i="0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1196752"/>
            <a:ext cx="4345646" cy="380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02324" y="1628800"/>
            <a:ext cx="6768752" cy="4446393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solidFill>
                  <a:schemeClr val="tx2">
                    <a:lumMod val="50000"/>
                  </a:schemeClr>
                </a:solidFill>
              </a:rPr>
              <a:t>Per la pianificazione:</a:t>
            </a:r>
          </a:p>
          <a:p>
            <a:pPr>
              <a:buFontTx/>
              <a:buChar char="-"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PTCP - SIT e </a:t>
            </a:r>
            <a:r>
              <a:rPr lang="it-IT" sz="3200" b="1" dirty="0" err="1" smtClean="0">
                <a:solidFill>
                  <a:schemeClr val="tx2">
                    <a:lumMod val="50000"/>
                  </a:schemeClr>
                </a:solidFill>
              </a:rPr>
              <a:t>webGIS</a:t>
            </a:r>
            <a:endParaRPr lang="it-IT" sz="32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it-IT" sz="32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it-IT" sz="3600" b="1" dirty="0" smtClean="0">
                <a:solidFill>
                  <a:schemeClr val="tx2">
                    <a:lumMod val="50000"/>
                  </a:schemeClr>
                </a:solidFill>
              </a:rPr>
              <a:t>Per la semplificazione</a:t>
            </a: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- ingegnerizzazione provvedimenti</a:t>
            </a: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- dematerializzazione procedimenti </a:t>
            </a:r>
          </a:p>
        </p:txBody>
      </p:sp>
      <p:sp>
        <p:nvSpPr>
          <p:cNvPr id="8" name="Segnaposto contenuto 2"/>
          <p:cNvSpPr txBox="1">
            <a:spLocks/>
          </p:cNvSpPr>
          <p:nvPr/>
        </p:nvSpPr>
        <p:spPr>
          <a:xfrm>
            <a:off x="909836" y="4509120"/>
            <a:ext cx="10513168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2710036" y="3717032"/>
            <a:ext cx="5184576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400" b="1" i="0" u="none" strike="noStrike" kern="1200" cap="none" spc="30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30" name="Picture 6" descr="http://ptcp.provincia.barletta-andria-trani.it/public/img-home/big/cartiglio_ofan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5112568" cy="472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765820" y="404664"/>
            <a:ext cx="10585176" cy="5760640"/>
          </a:xfrm>
        </p:spPr>
        <p:txBody>
          <a:bodyPr/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SERVIZIO EDILIZIA SISMICA</a:t>
            </a:r>
          </a:p>
          <a:p>
            <a:r>
              <a:rPr lang="it-IT" sz="3200" dirty="0" smtClean="0">
                <a:solidFill>
                  <a:schemeClr val="tx2">
                    <a:lumMod val="50000"/>
                  </a:schemeClr>
                </a:solidFill>
              </a:rPr>
              <a:t>Emesse n. 1830 attestazioni e autorizzazioni sismiche di cui n. </a:t>
            </a: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35 </a:t>
            </a:r>
            <a:r>
              <a:rPr lang="it-IT" sz="3200" dirty="0" smtClean="0">
                <a:solidFill>
                  <a:schemeClr val="tx2">
                    <a:lumMod val="50000"/>
                  </a:schemeClr>
                </a:solidFill>
              </a:rPr>
              <a:t>per questo Comune</a:t>
            </a:r>
          </a:p>
          <a:p>
            <a:pPr marL="0" indent="0">
              <a:buNone/>
            </a:pPr>
            <a:endParaRPr lang="it-IT" sz="32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SERVIZIO RISORSE IDRICHE</a:t>
            </a:r>
          </a:p>
          <a:p>
            <a:r>
              <a:rPr lang="it-IT" sz="3200" dirty="0" smtClean="0">
                <a:solidFill>
                  <a:schemeClr val="tx2">
                    <a:lumMod val="50000"/>
                  </a:schemeClr>
                </a:solidFill>
              </a:rPr>
              <a:t>Emessi n. 738 provvedimenti complessivi di cui per questo Comune: n. 22 concessioni e n. 12 uso domestico</a:t>
            </a:r>
            <a:endParaRPr lang="it-IT" sz="3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557166"/>
            <a:ext cx="8097621" cy="102097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Ambiente e Difesa del Suolo</a:t>
            </a:r>
            <a:endParaRPr lang="it-IT" sz="4400" b="0" i="0" dirty="0">
              <a:solidFill>
                <a:srgbClr val="A6B727"/>
              </a:solidFill>
              <a:latin typeface="Garamond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8779" y="2959530"/>
            <a:ext cx="11959551" cy="3349789"/>
          </a:xfrm>
        </p:spPr>
        <p:txBody>
          <a:bodyPr anchor="ctr">
            <a:normAutofit fontScale="40000" lnSpcReduction="20000"/>
          </a:bodyPr>
          <a:lstStyle/>
          <a:p>
            <a:pPr>
              <a:lnSpc>
                <a:spcPct val="100000"/>
              </a:lnSpc>
              <a:buNone/>
            </a:pPr>
            <a:endParaRPr lang="it-IT" sz="2800" dirty="0" smtClean="0"/>
          </a:p>
          <a:p>
            <a:pPr>
              <a:lnSpc>
                <a:spcPct val="100000"/>
              </a:lnSpc>
            </a:pPr>
            <a:r>
              <a:rPr lang="it-IT" sz="7000" dirty="0">
                <a:solidFill>
                  <a:schemeClr val="tx2">
                    <a:lumMod val="50000"/>
                  </a:schemeClr>
                </a:solidFill>
              </a:rPr>
              <a:t>Progettazione preliminare interventi di ripristino funzionale degli argini dell’Ofanto  per l’attuazione di interventi di mitigazione del rischio idrogeologico (importo del progetto 5 milioni di euro)</a:t>
            </a:r>
          </a:p>
          <a:p>
            <a:pPr>
              <a:lnSpc>
                <a:spcPct val="100000"/>
              </a:lnSpc>
            </a:pPr>
            <a:r>
              <a:rPr lang="it-IT" sz="7000" dirty="0" smtClean="0">
                <a:solidFill>
                  <a:schemeClr val="tx2">
                    <a:lumMod val="50000"/>
                  </a:schemeClr>
                </a:solidFill>
              </a:rPr>
              <a:t>Canale </a:t>
            </a:r>
            <a:r>
              <a:rPr lang="it-IT" sz="7000" dirty="0" err="1" smtClean="0">
                <a:solidFill>
                  <a:schemeClr val="tx2">
                    <a:lumMod val="50000"/>
                  </a:schemeClr>
                </a:solidFill>
              </a:rPr>
              <a:t>Ciappetta</a:t>
            </a:r>
            <a:r>
              <a:rPr lang="it-IT" sz="7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it-IT" sz="7000" dirty="0" err="1" smtClean="0">
                <a:solidFill>
                  <a:schemeClr val="tx2">
                    <a:lumMod val="50000"/>
                  </a:schemeClr>
                </a:solidFill>
              </a:rPr>
              <a:t>Camaggi</a:t>
            </a:r>
            <a:r>
              <a:rPr lang="it-IT" sz="7000" dirty="0" smtClean="0">
                <a:solidFill>
                  <a:schemeClr val="tx2">
                    <a:lumMod val="50000"/>
                  </a:schemeClr>
                </a:solidFill>
              </a:rPr>
              <a:t> (avviati lavori di manutenzione straordinaria per circa 750 mila euro)</a:t>
            </a:r>
          </a:p>
          <a:p>
            <a:pPr>
              <a:lnSpc>
                <a:spcPct val="100000"/>
              </a:lnSpc>
            </a:pPr>
            <a:r>
              <a:rPr lang="it-IT" sz="7000" dirty="0">
                <a:solidFill>
                  <a:schemeClr val="tx2">
                    <a:lumMod val="50000"/>
                  </a:schemeClr>
                </a:solidFill>
              </a:rPr>
              <a:t>M</a:t>
            </a:r>
            <a:r>
              <a:rPr lang="it-IT" sz="7000" dirty="0" smtClean="0">
                <a:solidFill>
                  <a:schemeClr val="tx2">
                    <a:lumMod val="50000"/>
                  </a:schemeClr>
                </a:solidFill>
              </a:rPr>
              <a:t>anutenzione straordinaria torrente Locone per circa 190 mila euro (lavori aggiudicati ) </a:t>
            </a:r>
          </a:p>
          <a:p>
            <a:pPr marL="0" indent="0">
              <a:lnSpc>
                <a:spcPct val="100000"/>
              </a:lnSpc>
              <a:buNone/>
            </a:pPr>
            <a:endParaRPr lang="it-IT" sz="7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>
            <a:off x="117748" y="2348880"/>
            <a:ext cx="8110636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Istituzione/gestione Parco Regionale Ofanto 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Immagine 6" descr="mappa ofan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54652" y="260648"/>
            <a:ext cx="3934173" cy="2618013"/>
          </a:xfrm>
          <a:prstGeom prst="rect">
            <a:avLst/>
          </a:prstGeom>
        </p:spPr>
      </p:pic>
      <p:sp>
        <p:nvSpPr>
          <p:cNvPr id="8" name="Content Placeholder 13"/>
          <p:cNvSpPr txBox="1">
            <a:spLocks/>
          </p:cNvSpPr>
          <p:nvPr/>
        </p:nvSpPr>
        <p:spPr>
          <a:xfrm>
            <a:off x="1773932" y="4149080"/>
            <a:ext cx="8928992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None/>
            </a:pPr>
            <a:endParaRPr lang="it-IT" sz="2800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13275" y="5076626"/>
            <a:ext cx="12188825" cy="1071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5400" b="1" dirty="0" smtClean="0">
                <a:solidFill>
                  <a:srgbClr val="00B050"/>
                </a:solidFill>
                <a:latin typeface="Garamond" pitchFamily="18" charset="0"/>
              </a:rPr>
              <a:t>POLIZIA PROVINCIALE</a:t>
            </a:r>
            <a:endParaRPr lang="it-IT" sz="5400" b="1" dirty="0">
              <a:solidFill>
                <a:srgbClr val="00B050"/>
              </a:solidFill>
              <a:latin typeface="Garamond" pitchFamily="18" charset="0"/>
            </a:endParaRPr>
          </a:p>
        </p:txBody>
      </p:sp>
      <p:pic>
        <p:nvPicPr>
          <p:cNvPr id="6146" name="Picture 2" descr="http://www.comune.andria.bt.it/public/images_news/110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80" y="516307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cdn.livenetwork.it/news/254769/gallery/753209_Emergenza_Neve%281%29_398x1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148" y="821282"/>
            <a:ext cx="3790950" cy="231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poliziaprovincialebat.it/images/p009_1_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620" y="344421"/>
            <a:ext cx="4543425" cy="340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encrypted-tbn0.gstatic.com/images?q=tbn:ANd9GcQ542A0sGf2x06kLy8C3IdrE9LX7vkQsl1KPTncUzj_K9GKClW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2423674"/>
            <a:ext cx="3146852" cy="209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enicotter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582" y="4005064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332656"/>
            <a:ext cx="12188825" cy="695672"/>
          </a:xfrm>
        </p:spPr>
        <p:txBody>
          <a:bodyPr anchor="ctr">
            <a:normAutofit/>
          </a:bodyPr>
          <a:lstStyle/>
          <a:p>
            <a:pPr algn="ctr"/>
            <a:r>
              <a:rPr lang="it-IT" sz="4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 INTERVENTI</a:t>
            </a:r>
            <a:endParaRPr lang="it-IT" sz="40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437112"/>
            <a:ext cx="12188825" cy="1956048"/>
          </a:xfrm>
        </p:spPr>
        <p:txBody>
          <a:bodyPr>
            <a:normAutofit fontScale="85000" lnSpcReduction="100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Eccezionali eventi calamitosi colpiscono, nel 2013, il territorio di Spinazzola. 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Nonostante le difficoltà, grazie all’impegno della Polizia Provinciale - Protezione Civile neanche per un giorno il Comune di Spinazzola rimarrà isolato dal resto del territorio.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Provincia chiede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immediatamente alla Regione lo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stato di calamità per gli ingenti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danni alle colture</a:t>
            </a:r>
            <a:endParaRPr lang="it-IT" dirty="0" smtClean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magine 3" descr="DSC012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38028" y="908720"/>
            <a:ext cx="6524827" cy="33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00B05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4109903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endParaRPr lang="it-IT" dirty="0" smtClean="0"/>
          </a:p>
          <a:p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Pianificazione sulla prevenzione e interventi </a:t>
            </a:r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Anti Incendi Boschivi. </a:t>
            </a:r>
            <a:endParaRPr lang="it-IT" sz="76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Adozione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di linee guida nella ricognizione quotidiana dei siti a rischio.</a:t>
            </a:r>
          </a:p>
          <a:p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Convenzioni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con le Associazioni di Volontariato ricadenti nel territorio comunale per attività di “Avvistamento Dinamico AIB”.</a:t>
            </a:r>
          </a:p>
          <a:p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Coordinamento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Soccorsi </a:t>
            </a:r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Sanitari durante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Giro d’ITALIA e Giro d’ITALIA Femminile </a:t>
            </a:r>
          </a:p>
          <a:p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Azione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di pattugliamento per contrasto abusivismo commercio ambulante extracomunitario.</a:t>
            </a:r>
          </a:p>
          <a:p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Azione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di pattugliamento sulla viabilità di competenza.</a:t>
            </a:r>
          </a:p>
          <a:p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Azione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di contrasto cattura allodole con reti </a:t>
            </a:r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fisse (Sequestrate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reti e liberate oltre un centinaio di allodole</a:t>
            </a:r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.)</a:t>
            </a:r>
            <a:endParaRPr lang="it-IT" sz="7600" dirty="0">
              <a:solidFill>
                <a:schemeClr val="tx2">
                  <a:lumMod val="50000"/>
                </a:schemeClr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8315757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Pianificazione 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PTCP ( Piano Territoriale di Coordinamento Provinciale)</a:t>
            </a:r>
          </a:p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Piano Energetico </a:t>
            </a:r>
          </a:p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Bilancio Armonizzato</a:t>
            </a:r>
          </a:p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Trasparenza</a:t>
            </a:r>
          </a:p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Piano Provinciale Trasporti</a:t>
            </a:r>
          </a:p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Protezione Civile</a:t>
            </a:r>
            <a:endParaRPr lang="it-IT" sz="2800" dirty="0">
              <a:solidFill>
                <a:schemeClr val="tx2">
                  <a:lumMod val="50000"/>
                </a:schemeClr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04664"/>
            <a:ext cx="10054852" cy="518457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marL="857250" indent="-8572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b="1" cap="all" dirty="0" smtClean="0">
                <a:solidFill>
                  <a:srgbClr val="00B050"/>
                </a:solidFill>
                <a:latin typeface="Garamond" pitchFamily="18" charset="0"/>
              </a:rPr>
              <a:t>Reti e </a:t>
            </a:r>
            <a:r>
              <a:rPr lang="it-IT" sz="3600" b="1" cap="all" dirty="0" err="1" smtClean="0">
                <a:solidFill>
                  <a:srgbClr val="00B050"/>
                </a:solidFill>
                <a:latin typeface="Garamond" pitchFamily="18" charset="0"/>
              </a:rPr>
              <a:t>InfraStrutture</a:t>
            </a:r>
            <a:r>
              <a:rPr lang="it-IT" sz="3600" b="1" cap="all" dirty="0" smtClean="0">
                <a:solidFill>
                  <a:srgbClr val="00B050"/>
                </a:solidFill>
                <a:latin typeface="Garamond" pitchFamily="18" charset="0"/>
              </a:rPr>
              <a:t> Tecnologiche</a:t>
            </a:r>
            <a: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u="sng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Linee di attività</a:t>
            </a: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: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Indicatori ICE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Polo Bibliotecario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Portale Cartografico (Sistema GIS)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Portale SUE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Internet Point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Piano di </a:t>
            </a:r>
            <a:r>
              <a:rPr lang="it-IT" sz="3600" dirty="0" err="1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Risk</a:t>
            </a: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it-IT" sz="3600" dirty="0" err="1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Managment</a:t>
            </a: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/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Portale acquisti in rete</a:t>
            </a: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endParaRPr lang="it-IT" sz="6600" b="0" i="0" dirty="0">
              <a:solidFill>
                <a:schemeClr val="bg1"/>
              </a:solidFill>
              <a:effectLst>
                <a:outerShdw blurRad="88900" algn="ctr">
                  <a:prstClr val="black">
                    <a:alpha val="35000"/>
                  </a:prstClr>
                </a:outerShdw>
              </a:effectLst>
              <a:latin typeface="Euphemia"/>
              <a:ea typeface="+mj-ea"/>
              <a:cs typeface="+mj-cs"/>
            </a:endParaRPr>
          </a:p>
        </p:txBody>
      </p:sp>
      <p:pic>
        <p:nvPicPr>
          <p:cNvPr id="5124" name="Picture 4" descr="http://www.netstudio.it/wp-content/uploads/2011/11/125375768818_network-300x2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588" y="1591096"/>
            <a:ext cx="3937620" cy="3206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13892" y="692696"/>
            <a:ext cx="9252522" cy="130723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Tutela e Rappresentanza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2564904"/>
            <a:ext cx="11809312" cy="4114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Oltre alle materie di competenza, sono state tante le iniziative, le occasioni di intervento ed i temi che hanno interessato il territorio provinciale che imporrebbe un ruolo crescente della Provincia che oggi vede mettere a rischio la sua identità e la sua autodeterminazione faticosamente conquistata.</a:t>
            </a:r>
            <a:endParaRPr lang="it-IT" sz="2800" b="1" dirty="0">
              <a:solidFill>
                <a:schemeClr val="tx2">
                  <a:lumMod val="50000"/>
                </a:schemeClr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79967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Immagine 2" descr="Digitalizza10-04-21 1333"/>
          <p:cNvPicPr>
            <a:picLocks noChangeAspect="1" noChangeArrowheads="1"/>
          </p:cNvPicPr>
          <p:nvPr/>
        </p:nvPicPr>
        <p:blipFill>
          <a:blip r:embed="rId2" cstate="print">
            <a:grayscl/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8000" contras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00" y="3861048"/>
            <a:ext cx="5879123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95400" y="764704"/>
            <a:ext cx="10801200" cy="50405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8000" b="1" i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Grazie per la </a:t>
            </a:r>
          </a:p>
          <a:p>
            <a:pPr marL="0" indent="0" algn="ctr">
              <a:buNone/>
            </a:pPr>
            <a:r>
              <a:rPr lang="it-IT" sz="8000" b="1" i="1" dirty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V</a:t>
            </a:r>
            <a:r>
              <a:rPr lang="it-IT" sz="8000" b="1" i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ostra attenzione</a:t>
            </a:r>
          </a:p>
          <a:p>
            <a:pPr marL="0" indent="0">
              <a:buNone/>
            </a:pPr>
            <a:r>
              <a:rPr lang="it-IT" sz="6000" b="1" i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                 		  </a:t>
            </a:r>
            <a:r>
              <a:rPr lang="it-IT" sz="4400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Francesco VENTOLA</a:t>
            </a:r>
            <a:endParaRPr lang="it-IT" sz="6000" b="1" dirty="0">
              <a:solidFill>
                <a:schemeClr val="tx2">
                  <a:lumMod val="50000"/>
                </a:schemeClr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96448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S102801098">
  <a:themeElements>
    <a:clrScheme name="Personalizzato 3">
      <a:dk1>
        <a:srgbClr val="418AB3"/>
      </a:dk1>
      <a:lt1>
        <a:sysClr val="window" lastClr="FFFFFF"/>
      </a:lt1>
      <a:dk2>
        <a:srgbClr val="204559"/>
      </a:dk2>
      <a:lt2>
        <a:srgbClr val="DDDDDD"/>
      </a:lt2>
      <a:accent1>
        <a:srgbClr val="FFFFFF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F29F4FB-9D3A-464C-8928-70DAD65A35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1533</Words>
  <Application>Microsoft Office PowerPoint</Application>
  <PresentationFormat>Personalizzato</PresentationFormat>
  <Paragraphs>170</Paragraphs>
  <Slides>43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43</vt:i4>
      </vt:variant>
    </vt:vector>
  </HeadingPairs>
  <TitlesOfParts>
    <vt:vector size="44" baseType="lpstr">
      <vt:lpstr>TS102801098</vt:lpstr>
      <vt:lpstr>Presentazione standard di PowerPoint</vt:lpstr>
      <vt:lpstr>SPINAZZOLA IN PROVINCIA</vt:lpstr>
      <vt:lpstr>LE SEDI</vt:lpstr>
      <vt:lpstr>SP. 3 (EX R6) “DELLA MURGIA CENTRALE”</vt:lpstr>
      <vt:lpstr>ROTATORIA COMUNE DI SPINAZZOLA</vt:lpstr>
      <vt:lpstr>SP.51  “TUFARE - AGRO COMUNE DI SPINAZZOLA” </vt:lpstr>
      <vt:lpstr>SP.50  “CAPODACQUA- AGRO COMUNE DI SPINAZZOLA”</vt:lpstr>
      <vt:lpstr>LICEO LINGUISTICO “PILONE ADA CESCHIN”</vt:lpstr>
      <vt:lpstr>I.T.S. “FERMI”</vt:lpstr>
      <vt:lpstr>Istruzione </vt:lpstr>
      <vt:lpstr>FORMAZIONE PROFESSIONALE</vt:lpstr>
      <vt:lpstr>LA PROVINCIA PER SPINAZZOLA  </vt:lpstr>
      <vt:lpstr>LA PROVINCIA PER SPINAZZOLA </vt:lpstr>
      <vt:lpstr>TRATTA FERROVIARIA “BARLETTA-SPINAZZOLA”</vt:lpstr>
      <vt:lpstr>TRATTA FERROVIARIA “BARLETTA-SPINAZZOLA”</vt:lpstr>
      <vt:lpstr>Tutela ambientale - Discariche -Rifiuti </vt:lpstr>
      <vt:lpstr>DISCARICA “GROTTELLINE”</vt:lpstr>
      <vt:lpstr>Presentazione standard di PowerPoint</vt:lpstr>
      <vt:lpstr>- Protocollo d’intesa «Raccolta degli oli vegetali e animali esausti di provenienza domestica» e distribuzione gratuita tanichette;  - Protocollo d’intesa per la «Sensibilizzazione ambientale e per la protezione e cura del territorio durante il periodo estivo»  - Star Up Strade Pulite: Amianto Zero  - Protocollo d’intesa con Regione Puglia per la bonifica di siti potenzialmente contaminati (Programma Operativo FESR 2007/2013)  - Progetto «GREEN BAT» (Forum Ambientale e Pulizia Spiagge)  - Progetto Mare Sicuro 2013  - Protocollo d’intesa con ARPA e Corpo Forestale dello Stato per la salvaguardia ambientale e la protezione dall’inquinamento  </vt:lpstr>
      <vt:lpstr>Ambiente e Difesa del Suolo</vt:lpstr>
      <vt:lpstr>Layout titolo</vt:lpstr>
      <vt:lpstr>LA PROVINCIA  per il SOCIALE</vt:lpstr>
      <vt:lpstr>Le Politiche Sociali</vt:lpstr>
      <vt:lpstr>Presentazione standard di PowerPoint</vt:lpstr>
      <vt:lpstr>Carta Amica</vt:lpstr>
      <vt:lpstr>Le Politiche di Genere</vt:lpstr>
      <vt:lpstr>Presentazione standard di PowerPoint</vt:lpstr>
      <vt:lpstr>Le Politiche per il Lavoro</vt:lpstr>
      <vt:lpstr>LAVORO</vt:lpstr>
      <vt:lpstr>Presentazione standard di PowerPoint</vt:lpstr>
      <vt:lpstr>BORSE DI STUDIO</vt:lpstr>
      <vt:lpstr>Promozione Territorio e Turismo</vt:lpstr>
      <vt:lpstr>Presentazione standard di PowerPoint</vt:lpstr>
      <vt:lpstr>Presentazione standard di PowerPoint</vt:lpstr>
      <vt:lpstr>Presentazione standard di PowerPoint</vt:lpstr>
      <vt:lpstr>Ambiente e Difesa del Suolo</vt:lpstr>
      <vt:lpstr>Presentazione standard di PowerPoint</vt:lpstr>
      <vt:lpstr>GLI INTERVENTI</vt:lpstr>
      <vt:lpstr>Presentazione standard di PowerPoint</vt:lpstr>
      <vt:lpstr>Pianificazione </vt:lpstr>
      <vt:lpstr>  Reti e InfraStrutture Tecnologiche  Linee di attività: - Indicatori ICE - Polo Bibliotecario - Portale Cartografico (Sistema GIS) - Portale SUE - Internet Point - Piano di Risk Managment - Portale acquisti in rete  </vt:lpstr>
      <vt:lpstr>Tutela e Rappresentanza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2014-03-26T09:31:46Z</dcterms:created>
  <dcterms:modified xsi:type="dcterms:W3CDTF">2014-08-05T11:03:32Z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TC028010989991</vt:lpwstr>
  </property>
</Properties>
</file>